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2" r:id="rId7"/>
    <p:sldId id="261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858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B926-1755-4E4A-924A-8F32071870BD}" type="datetimeFigureOut">
              <a:rPr lang="it-IT" smtClean="0"/>
              <a:pPr/>
              <a:t>15/04/2026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A9C5-4F5D-413D-93C9-DF4026FE3BD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B926-1755-4E4A-924A-8F32071870BD}" type="datetimeFigureOut">
              <a:rPr lang="it-IT" smtClean="0"/>
              <a:pPr/>
              <a:t>15/04/2026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A9C5-4F5D-413D-93C9-DF4026FE3BD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B926-1755-4E4A-924A-8F32071870BD}" type="datetimeFigureOut">
              <a:rPr lang="it-IT" smtClean="0"/>
              <a:pPr/>
              <a:t>15/04/2026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A9C5-4F5D-413D-93C9-DF4026FE3BD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B926-1755-4E4A-924A-8F32071870BD}" type="datetimeFigureOut">
              <a:rPr lang="it-IT" smtClean="0"/>
              <a:pPr/>
              <a:t>15/04/2026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A9C5-4F5D-413D-93C9-DF4026FE3BD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B926-1755-4E4A-924A-8F32071870BD}" type="datetimeFigureOut">
              <a:rPr lang="it-IT" smtClean="0"/>
              <a:pPr/>
              <a:t>15/04/2026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A9C5-4F5D-413D-93C9-DF4026FE3BD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B926-1755-4E4A-924A-8F32071870BD}" type="datetimeFigureOut">
              <a:rPr lang="it-IT" smtClean="0"/>
              <a:pPr/>
              <a:t>15/04/2026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A9C5-4F5D-413D-93C9-DF4026FE3BD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B926-1755-4E4A-924A-8F32071870BD}" type="datetimeFigureOut">
              <a:rPr lang="it-IT" smtClean="0"/>
              <a:pPr/>
              <a:t>15/04/2026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A9C5-4F5D-413D-93C9-DF4026FE3BD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B926-1755-4E4A-924A-8F32071870BD}" type="datetimeFigureOut">
              <a:rPr lang="it-IT" smtClean="0"/>
              <a:pPr/>
              <a:t>15/04/2026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A9C5-4F5D-413D-93C9-DF4026FE3BD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B926-1755-4E4A-924A-8F32071870BD}" type="datetimeFigureOut">
              <a:rPr lang="it-IT" smtClean="0"/>
              <a:pPr/>
              <a:t>15/04/2026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A9C5-4F5D-413D-93C9-DF4026FE3BD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B926-1755-4E4A-924A-8F32071870BD}" type="datetimeFigureOut">
              <a:rPr lang="it-IT" smtClean="0"/>
              <a:pPr/>
              <a:t>15/04/2026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A9C5-4F5D-413D-93C9-DF4026FE3BD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B926-1755-4E4A-924A-8F32071870BD}" type="datetimeFigureOut">
              <a:rPr lang="it-IT" smtClean="0"/>
              <a:pPr/>
              <a:t>15/04/2026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A9C5-4F5D-413D-93C9-DF4026FE3BD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6B926-1755-4E4A-924A-8F32071870BD}" type="datetimeFigureOut">
              <a:rPr lang="it-IT" smtClean="0"/>
              <a:pPr/>
              <a:t>15/04/2026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DA9C5-4F5D-413D-93C9-DF4026FE3BD9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asellaDiTesto 17"/>
          <p:cNvSpPr txBox="1"/>
          <p:nvPr/>
        </p:nvSpPr>
        <p:spPr>
          <a:xfrm>
            <a:off x="1223628" y="1700808"/>
            <a:ext cx="66967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/>
              <a:t>Mappe </a:t>
            </a:r>
          </a:p>
          <a:p>
            <a:pPr algn="ctr"/>
            <a:r>
              <a:rPr lang="it-IT" sz="3200" b="1" dirty="0"/>
              <a:t>per una Cornice teorica</a:t>
            </a:r>
          </a:p>
          <a:p>
            <a:pPr algn="ctr"/>
            <a:r>
              <a:rPr lang="it-IT" sz="2400" b="1" dirty="0"/>
              <a:t>dei processi di creazione della conoscenza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2555776" y="2996952"/>
            <a:ext cx="4968552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400" dirty="0"/>
              <a:t>Si domina con le armi, ma ancor di più …</a:t>
            </a:r>
          </a:p>
          <a:p>
            <a:r>
              <a:rPr lang="it-IT" sz="1400" dirty="0"/>
              <a:t> … controllando opinioni, emozioni, comportamenti</a:t>
            </a:r>
          </a:p>
          <a:p>
            <a:r>
              <a:rPr lang="it-IT" sz="1400" dirty="0"/>
              <a:t> … manipolando bisogni, paure, conoscenza di sé e della società  </a:t>
            </a:r>
          </a:p>
        </p:txBody>
      </p:sp>
      <p:cxnSp>
        <p:nvCxnSpPr>
          <p:cNvPr id="10" name="Connettore 2 9"/>
          <p:cNvCxnSpPr/>
          <p:nvPr/>
        </p:nvCxnSpPr>
        <p:spPr>
          <a:xfrm>
            <a:off x="2915816" y="1394192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sellaDiTesto 4"/>
          <p:cNvSpPr txBox="1"/>
          <p:nvPr/>
        </p:nvSpPr>
        <p:spPr>
          <a:xfrm>
            <a:off x="683568" y="1826240"/>
            <a:ext cx="331236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Organizzazioni internazionali che prendono decisioni che influenzano il livello di funzionamento globale del pianeta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2339752" y="188640"/>
            <a:ext cx="43204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/>
              <a:t>Ipotesi Governo  Mondiale     </a:t>
            </a:r>
            <a:r>
              <a:rPr lang="it-IT" sz="1400" dirty="0"/>
              <a:t>(Della Luna e </a:t>
            </a:r>
            <a:r>
              <a:rPr lang="it-IT" sz="1400" dirty="0" err="1"/>
              <a:t>Cioni</a:t>
            </a:r>
            <a:r>
              <a:rPr lang="it-IT" sz="1400" dirty="0"/>
              <a:t>, 2007)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2555776" y="962144"/>
            <a:ext cx="3672408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Centro di potere mondiale  (nascosto)</a:t>
            </a:r>
          </a:p>
        </p:txBody>
      </p:sp>
      <p:cxnSp>
        <p:nvCxnSpPr>
          <p:cNvPr id="13" name="Connettore 2 12"/>
          <p:cNvCxnSpPr/>
          <p:nvPr/>
        </p:nvCxnSpPr>
        <p:spPr>
          <a:xfrm>
            <a:off x="7020272" y="1124744"/>
            <a:ext cx="0" cy="1800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/>
          <p:nvPr/>
        </p:nvCxnSpPr>
        <p:spPr>
          <a:xfrm>
            <a:off x="2915816" y="2618328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/>
          <p:cNvCxnSpPr/>
          <p:nvPr/>
        </p:nvCxnSpPr>
        <p:spPr>
          <a:xfrm>
            <a:off x="6372200" y="1124744"/>
            <a:ext cx="64807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/>
          <p:cNvSpPr txBox="1"/>
          <p:nvPr/>
        </p:nvSpPr>
        <p:spPr>
          <a:xfrm>
            <a:off x="4644008" y="1988840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WTO – IMF – World </a:t>
            </a:r>
            <a:r>
              <a:rPr lang="it-IT" sz="1200" dirty="0" err="1"/>
              <a:t>Bank</a:t>
            </a:r>
            <a:r>
              <a:rPr lang="it-IT" sz="1200" dirty="0"/>
              <a:t> - BCE  - OMS - Nato – NSA - …</a:t>
            </a:r>
            <a:endParaRPr lang="it-IT" dirty="0"/>
          </a:p>
        </p:txBody>
      </p:sp>
      <p:cxnSp>
        <p:nvCxnSpPr>
          <p:cNvPr id="27" name="Connettore 1 26"/>
          <p:cNvCxnSpPr/>
          <p:nvPr/>
        </p:nvCxnSpPr>
        <p:spPr>
          <a:xfrm>
            <a:off x="4067944" y="2204864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/>
          <p:nvPr/>
        </p:nvCxnSpPr>
        <p:spPr>
          <a:xfrm>
            <a:off x="1907704" y="3284984"/>
            <a:ext cx="0" cy="64807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0"/>
          <p:cNvSpPr txBox="1"/>
          <p:nvPr/>
        </p:nvSpPr>
        <p:spPr>
          <a:xfrm>
            <a:off x="611560" y="4005064"/>
            <a:ext cx="230425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 err="1"/>
              <a:t>Motivatore</a:t>
            </a:r>
            <a:r>
              <a:rPr lang="it-IT" sz="1400" dirty="0"/>
              <a:t>  universale:                         il denaro, il profitto</a:t>
            </a:r>
          </a:p>
        </p:txBody>
      </p:sp>
      <p:cxnSp>
        <p:nvCxnSpPr>
          <p:cNvPr id="34" name="Connettore 1 33"/>
          <p:cNvCxnSpPr/>
          <p:nvPr/>
        </p:nvCxnSpPr>
        <p:spPr>
          <a:xfrm>
            <a:off x="1907704" y="3284984"/>
            <a:ext cx="64807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/>
          <p:nvPr/>
        </p:nvCxnSpPr>
        <p:spPr>
          <a:xfrm>
            <a:off x="4860032" y="3861048"/>
            <a:ext cx="0" cy="7920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asellaDiTesto 37"/>
          <p:cNvSpPr txBox="1"/>
          <p:nvPr/>
        </p:nvSpPr>
        <p:spPr>
          <a:xfrm>
            <a:off x="2483768" y="4777988"/>
            <a:ext cx="5472608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Manipolazione psichica (condizionamento, persuasione, creazione di illusioni, intimidazione) più efficace della remunerazione economica …</a:t>
            </a:r>
          </a:p>
        </p:txBody>
      </p:sp>
      <p:sp>
        <p:nvSpPr>
          <p:cNvPr id="39" name="CasellaDiTesto 38"/>
          <p:cNvSpPr txBox="1"/>
          <p:nvPr/>
        </p:nvSpPr>
        <p:spPr>
          <a:xfrm>
            <a:off x="2483768" y="5517232"/>
            <a:ext cx="5472608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… per creare consenso e partecipazione volontaria</a:t>
            </a:r>
          </a:p>
        </p:txBody>
      </p:sp>
      <p:cxnSp>
        <p:nvCxnSpPr>
          <p:cNvPr id="40" name="Connettore 1 39"/>
          <p:cNvCxnSpPr/>
          <p:nvPr/>
        </p:nvCxnSpPr>
        <p:spPr>
          <a:xfrm>
            <a:off x="4860032" y="5301208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1 41"/>
          <p:cNvCxnSpPr/>
          <p:nvPr/>
        </p:nvCxnSpPr>
        <p:spPr>
          <a:xfrm flipV="1">
            <a:off x="1835696" y="4509120"/>
            <a:ext cx="0" cy="5760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/>
          <p:nvPr/>
        </p:nvCxnSpPr>
        <p:spPr>
          <a:xfrm>
            <a:off x="1835696" y="5085184"/>
            <a:ext cx="57606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CasellaDiTesto 46"/>
          <p:cNvSpPr txBox="1"/>
          <p:nvPr/>
        </p:nvSpPr>
        <p:spPr>
          <a:xfrm>
            <a:off x="1835696" y="4725144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… ma …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asellaDiTesto 22"/>
          <p:cNvSpPr txBox="1"/>
          <p:nvPr/>
        </p:nvSpPr>
        <p:spPr>
          <a:xfrm>
            <a:off x="2915816" y="1052736"/>
            <a:ext cx="25202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/>
              <a:t>Tre branche della dominazione</a:t>
            </a:r>
          </a:p>
        </p:txBody>
      </p:sp>
      <p:cxnSp>
        <p:nvCxnSpPr>
          <p:cNvPr id="24" name="Connettore 1 23"/>
          <p:cNvCxnSpPr/>
          <p:nvPr/>
        </p:nvCxnSpPr>
        <p:spPr>
          <a:xfrm>
            <a:off x="3995936" y="1412776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1 27"/>
          <p:cNvCxnSpPr/>
          <p:nvPr/>
        </p:nvCxnSpPr>
        <p:spPr>
          <a:xfrm flipH="1">
            <a:off x="971600" y="1628800"/>
            <a:ext cx="58326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asellaDiTesto 29"/>
          <p:cNvSpPr txBox="1"/>
          <p:nvPr/>
        </p:nvSpPr>
        <p:spPr>
          <a:xfrm>
            <a:off x="2339752" y="188640"/>
            <a:ext cx="43204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/>
              <a:t>Ipotesi Governo  Mondiale     </a:t>
            </a:r>
            <a:r>
              <a:rPr lang="it-IT" sz="1400" dirty="0"/>
              <a:t>(Della Luna e </a:t>
            </a:r>
            <a:r>
              <a:rPr lang="it-IT" sz="1400" dirty="0" err="1"/>
              <a:t>Cioni</a:t>
            </a:r>
            <a:r>
              <a:rPr lang="it-IT" sz="1400" dirty="0"/>
              <a:t>, 2007)</a:t>
            </a:r>
            <a:endParaRPr lang="it-IT" dirty="0"/>
          </a:p>
        </p:txBody>
      </p:sp>
      <p:cxnSp>
        <p:nvCxnSpPr>
          <p:cNvPr id="33" name="Connettore 1 32"/>
          <p:cNvCxnSpPr/>
          <p:nvPr/>
        </p:nvCxnSpPr>
        <p:spPr>
          <a:xfrm>
            <a:off x="971600" y="1628800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1 33"/>
          <p:cNvCxnSpPr/>
          <p:nvPr/>
        </p:nvCxnSpPr>
        <p:spPr>
          <a:xfrm>
            <a:off x="3995936" y="1628800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1 34"/>
          <p:cNvCxnSpPr/>
          <p:nvPr/>
        </p:nvCxnSpPr>
        <p:spPr>
          <a:xfrm>
            <a:off x="6804248" y="1628800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asellaDiTesto 35"/>
          <p:cNvSpPr txBox="1"/>
          <p:nvPr/>
        </p:nvSpPr>
        <p:spPr>
          <a:xfrm>
            <a:off x="251520" y="1844824"/>
            <a:ext cx="165618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/>
              <a:t>Economia </a:t>
            </a:r>
          </a:p>
        </p:txBody>
      </p:sp>
      <p:sp>
        <p:nvSpPr>
          <p:cNvPr id="37" name="CasellaDiTesto 36"/>
          <p:cNvSpPr txBox="1"/>
          <p:nvPr/>
        </p:nvSpPr>
        <p:spPr>
          <a:xfrm>
            <a:off x="3203848" y="1916832"/>
            <a:ext cx="165618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/>
              <a:t>Diritto</a:t>
            </a:r>
          </a:p>
        </p:txBody>
      </p:sp>
      <p:sp>
        <p:nvSpPr>
          <p:cNvPr id="39" name="CasellaDiTesto 38"/>
          <p:cNvSpPr txBox="1"/>
          <p:nvPr/>
        </p:nvSpPr>
        <p:spPr>
          <a:xfrm>
            <a:off x="6228184" y="1916832"/>
            <a:ext cx="1224136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/>
              <a:t>Psicologia</a:t>
            </a:r>
          </a:p>
        </p:txBody>
      </p:sp>
      <p:cxnSp>
        <p:nvCxnSpPr>
          <p:cNvPr id="40" name="Connettore 1 39"/>
          <p:cNvCxnSpPr/>
          <p:nvPr/>
        </p:nvCxnSpPr>
        <p:spPr>
          <a:xfrm>
            <a:off x="971600" y="2204864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1 40"/>
          <p:cNvCxnSpPr/>
          <p:nvPr/>
        </p:nvCxnSpPr>
        <p:spPr>
          <a:xfrm>
            <a:off x="3995936" y="2276872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1 41"/>
          <p:cNvCxnSpPr/>
          <p:nvPr/>
        </p:nvCxnSpPr>
        <p:spPr>
          <a:xfrm>
            <a:off x="6804248" y="2276872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sellaDiTesto 42"/>
          <p:cNvSpPr txBox="1"/>
          <p:nvPr/>
        </p:nvSpPr>
        <p:spPr>
          <a:xfrm>
            <a:off x="611560" y="2492896"/>
            <a:ext cx="936104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Fisco</a:t>
            </a:r>
          </a:p>
          <a:p>
            <a:pPr algn="ctr"/>
            <a:r>
              <a:rPr lang="it-IT" sz="1400" dirty="0"/>
              <a:t>Finanza</a:t>
            </a:r>
          </a:p>
          <a:p>
            <a:pPr algn="ctr"/>
            <a:r>
              <a:rPr lang="it-IT" sz="1400" dirty="0"/>
              <a:t>Moneta</a:t>
            </a:r>
            <a:r>
              <a:rPr lang="it-IT" sz="1400" b="1" dirty="0"/>
              <a:t> </a:t>
            </a:r>
          </a:p>
        </p:txBody>
      </p:sp>
      <p:sp>
        <p:nvSpPr>
          <p:cNvPr id="45" name="CasellaDiTesto 44"/>
          <p:cNvSpPr txBox="1"/>
          <p:nvPr/>
        </p:nvSpPr>
        <p:spPr>
          <a:xfrm>
            <a:off x="3419872" y="2636912"/>
            <a:ext cx="122413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Legislazione</a:t>
            </a:r>
          </a:p>
          <a:p>
            <a:pPr algn="ctr"/>
            <a:r>
              <a:rPr lang="it-IT" sz="1400" dirty="0"/>
              <a:t>Giurisdizione </a:t>
            </a:r>
          </a:p>
        </p:txBody>
      </p:sp>
      <p:sp>
        <p:nvSpPr>
          <p:cNvPr id="46" name="CasellaDiTesto 45"/>
          <p:cNvSpPr txBox="1"/>
          <p:nvPr/>
        </p:nvSpPr>
        <p:spPr>
          <a:xfrm>
            <a:off x="5436096" y="2564904"/>
            <a:ext cx="2664296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Tecniche di comunicazione</a:t>
            </a:r>
          </a:p>
          <a:p>
            <a:pPr algn="ctr"/>
            <a:r>
              <a:rPr lang="it-IT" sz="1400" dirty="0"/>
              <a:t>Psicofarmacologia </a:t>
            </a:r>
          </a:p>
          <a:p>
            <a:pPr algn="ctr"/>
            <a:r>
              <a:rPr lang="it-IT" sz="1400" dirty="0"/>
              <a:t>“Religione”</a:t>
            </a:r>
          </a:p>
        </p:txBody>
      </p:sp>
      <p:cxnSp>
        <p:nvCxnSpPr>
          <p:cNvPr id="51" name="Connettore 1 50"/>
          <p:cNvCxnSpPr>
            <a:stCxn id="43" idx="2"/>
          </p:cNvCxnSpPr>
          <p:nvPr/>
        </p:nvCxnSpPr>
        <p:spPr>
          <a:xfrm>
            <a:off x="1079612" y="3231560"/>
            <a:ext cx="2916324" cy="6294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ttore 1 52"/>
          <p:cNvCxnSpPr>
            <a:endCxn id="46" idx="2"/>
          </p:cNvCxnSpPr>
          <p:nvPr/>
        </p:nvCxnSpPr>
        <p:spPr>
          <a:xfrm flipV="1">
            <a:off x="3995936" y="3303568"/>
            <a:ext cx="2772308" cy="5574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1 62"/>
          <p:cNvCxnSpPr/>
          <p:nvPr/>
        </p:nvCxnSpPr>
        <p:spPr>
          <a:xfrm>
            <a:off x="3995936" y="3140968"/>
            <a:ext cx="0" cy="86409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CasellaDiTesto 71"/>
          <p:cNvSpPr txBox="1"/>
          <p:nvPr/>
        </p:nvSpPr>
        <p:spPr>
          <a:xfrm>
            <a:off x="1763688" y="4077072"/>
            <a:ext cx="489654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controllano l’uomo facendo leva sul fatto che la mente umana funziona in gran parte in modo automatico e inconscio</a:t>
            </a:r>
          </a:p>
        </p:txBody>
      </p:sp>
      <p:cxnSp>
        <p:nvCxnSpPr>
          <p:cNvPr id="73" name="Connettore 1 72"/>
          <p:cNvCxnSpPr/>
          <p:nvPr/>
        </p:nvCxnSpPr>
        <p:spPr>
          <a:xfrm>
            <a:off x="3995936" y="4653136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CasellaDiTesto 75"/>
          <p:cNvSpPr txBox="1"/>
          <p:nvPr/>
        </p:nvSpPr>
        <p:spPr>
          <a:xfrm>
            <a:off x="1259632" y="4941168"/>
            <a:ext cx="626469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Mentre l’industria dell’evasione (spettacoli, svaghi, droghe) lavora per rendere piacevole  l‘</a:t>
            </a:r>
            <a:r>
              <a:rPr lang="it-IT" sz="1400" dirty="0" err="1"/>
              <a:t>atrofizzazione</a:t>
            </a:r>
            <a:r>
              <a:rPr lang="it-IT" sz="1400" dirty="0"/>
              <a:t> del cervello e la scuola ne legittima l’operato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2987824" y="2330296"/>
            <a:ext cx="2376264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Strumento primario per la manipolazione mentale e culturale delle persone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419872" y="188640"/>
            <a:ext cx="2664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/>
              <a:t>Scuola </a:t>
            </a:r>
            <a:r>
              <a:rPr lang="it-IT" sz="1400" dirty="0"/>
              <a:t>(Della Luna e </a:t>
            </a:r>
            <a:r>
              <a:rPr lang="it-IT" sz="1400" dirty="0" err="1"/>
              <a:t>Cioni</a:t>
            </a:r>
            <a:r>
              <a:rPr lang="it-IT" sz="1400" dirty="0"/>
              <a:t>, 2007)</a:t>
            </a:r>
            <a:endParaRPr lang="it-IT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6012160" y="1052736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È nell’agenda di ogni Stato, totalitario o liberale che sia …</a:t>
            </a:r>
            <a:endParaRPr lang="it-IT" dirty="0"/>
          </a:p>
        </p:txBody>
      </p:sp>
      <p:cxnSp>
        <p:nvCxnSpPr>
          <p:cNvPr id="27" name="Connettore 1 26"/>
          <p:cNvCxnSpPr/>
          <p:nvPr/>
        </p:nvCxnSpPr>
        <p:spPr>
          <a:xfrm flipV="1">
            <a:off x="1115616" y="1916832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/>
          <p:cNvSpPr txBox="1"/>
          <p:nvPr/>
        </p:nvSpPr>
        <p:spPr>
          <a:xfrm>
            <a:off x="2915816" y="1052736"/>
            <a:ext cx="252028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Impadronirsi dei bambini per formarli e condizionarli</a:t>
            </a:r>
          </a:p>
        </p:txBody>
      </p:sp>
      <p:sp>
        <p:nvSpPr>
          <p:cNvPr id="23" name="CasellaDiTesto 22"/>
          <p:cNvSpPr txBox="1"/>
          <p:nvPr/>
        </p:nvSpPr>
        <p:spPr>
          <a:xfrm>
            <a:off x="2915816" y="1753071"/>
            <a:ext cx="25202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/>
              <a:t>Scuola </a:t>
            </a:r>
          </a:p>
        </p:txBody>
      </p:sp>
      <p:cxnSp>
        <p:nvCxnSpPr>
          <p:cNvPr id="24" name="Connettore 1 23"/>
          <p:cNvCxnSpPr/>
          <p:nvPr/>
        </p:nvCxnSpPr>
        <p:spPr>
          <a:xfrm>
            <a:off x="4139952" y="1556792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1 27"/>
          <p:cNvCxnSpPr/>
          <p:nvPr/>
        </p:nvCxnSpPr>
        <p:spPr>
          <a:xfrm>
            <a:off x="4139952" y="2060848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1 28"/>
          <p:cNvCxnSpPr/>
          <p:nvPr/>
        </p:nvCxnSpPr>
        <p:spPr>
          <a:xfrm>
            <a:off x="1115616" y="1916832"/>
            <a:ext cx="26642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asellaDiTesto 43"/>
          <p:cNvSpPr txBox="1"/>
          <p:nvPr/>
        </p:nvSpPr>
        <p:spPr>
          <a:xfrm>
            <a:off x="179512" y="2348880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ma anche mezzo per una crescita  sana e armonica dell’essere umano</a:t>
            </a:r>
            <a:endParaRPr lang="it-IT" dirty="0"/>
          </a:p>
        </p:txBody>
      </p:sp>
      <p:cxnSp>
        <p:nvCxnSpPr>
          <p:cNvPr id="50" name="Connettore 2 49"/>
          <p:cNvCxnSpPr/>
          <p:nvPr/>
        </p:nvCxnSpPr>
        <p:spPr>
          <a:xfrm>
            <a:off x="2051720" y="2636912"/>
            <a:ext cx="792088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1 54"/>
          <p:cNvCxnSpPr/>
          <p:nvPr/>
        </p:nvCxnSpPr>
        <p:spPr>
          <a:xfrm>
            <a:off x="5436096" y="1268760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1 56"/>
          <p:cNvCxnSpPr/>
          <p:nvPr/>
        </p:nvCxnSpPr>
        <p:spPr>
          <a:xfrm>
            <a:off x="5364088" y="2636912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57"/>
          <p:cNvSpPr txBox="1"/>
          <p:nvPr/>
        </p:nvSpPr>
        <p:spPr>
          <a:xfrm>
            <a:off x="5940152" y="2492896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abituare gli uomini a eseguire gli ordini dell’autorità costituita</a:t>
            </a:r>
            <a:endParaRPr lang="it-IT" dirty="0"/>
          </a:p>
        </p:txBody>
      </p:sp>
      <p:cxnSp>
        <p:nvCxnSpPr>
          <p:cNvPr id="59" name="Connettore 1 58"/>
          <p:cNvCxnSpPr/>
          <p:nvPr/>
        </p:nvCxnSpPr>
        <p:spPr>
          <a:xfrm flipV="1">
            <a:off x="1043608" y="3068960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asellaDiTesto 59"/>
          <p:cNvSpPr txBox="1"/>
          <p:nvPr/>
        </p:nvSpPr>
        <p:spPr>
          <a:xfrm>
            <a:off x="323528" y="3573016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Pensiero critico, autonomo, non conformista</a:t>
            </a:r>
            <a:endParaRPr lang="it-IT" dirty="0"/>
          </a:p>
        </p:txBody>
      </p:sp>
      <p:cxnSp>
        <p:nvCxnSpPr>
          <p:cNvPr id="61" name="Connettore 1 60"/>
          <p:cNvCxnSpPr/>
          <p:nvPr/>
        </p:nvCxnSpPr>
        <p:spPr>
          <a:xfrm flipV="1">
            <a:off x="5724128" y="2636912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1 64"/>
          <p:cNvCxnSpPr/>
          <p:nvPr/>
        </p:nvCxnSpPr>
        <p:spPr>
          <a:xfrm>
            <a:off x="5724128" y="3140968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CasellaDiTesto 66"/>
          <p:cNvSpPr txBox="1"/>
          <p:nvPr/>
        </p:nvSpPr>
        <p:spPr>
          <a:xfrm>
            <a:off x="6012160" y="2996952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200" dirty="0"/>
              <a:t>Oppure abituare</a:t>
            </a:r>
          </a:p>
          <a:p>
            <a:pPr algn="just">
              <a:buFontTx/>
              <a:buChar char="-"/>
            </a:pPr>
            <a:r>
              <a:rPr lang="it-IT" sz="1200" dirty="0"/>
              <a:t>  alla sistematica gratificazione</a:t>
            </a:r>
          </a:p>
          <a:p>
            <a:pPr algn="just">
              <a:buFontTx/>
              <a:buChar char="-"/>
            </a:pPr>
            <a:r>
              <a:rPr lang="it-IT" sz="1200" dirty="0"/>
              <a:t>  all’assenza di regole</a:t>
            </a:r>
          </a:p>
          <a:p>
            <a:pPr algn="just">
              <a:buFontTx/>
              <a:buChar char="-"/>
            </a:pPr>
            <a:r>
              <a:rPr lang="it-IT" sz="1200" dirty="0"/>
              <a:t>  all’assenza di confronti con la realtà</a:t>
            </a:r>
            <a:endParaRPr lang="it-IT" dirty="0"/>
          </a:p>
        </p:txBody>
      </p:sp>
      <p:cxnSp>
        <p:nvCxnSpPr>
          <p:cNvPr id="71" name="Connettore 2 70"/>
          <p:cNvCxnSpPr/>
          <p:nvPr/>
        </p:nvCxnSpPr>
        <p:spPr>
          <a:xfrm>
            <a:off x="6948264" y="1484784"/>
            <a:ext cx="14300" cy="93610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ttore 2 74"/>
          <p:cNvCxnSpPr/>
          <p:nvPr/>
        </p:nvCxnSpPr>
        <p:spPr>
          <a:xfrm>
            <a:off x="4139952" y="3140968"/>
            <a:ext cx="0" cy="93610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ttore 1 76"/>
          <p:cNvCxnSpPr/>
          <p:nvPr/>
        </p:nvCxnSpPr>
        <p:spPr>
          <a:xfrm flipV="1">
            <a:off x="6876256" y="3789040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CasellaDiTesto 79"/>
          <p:cNvSpPr txBox="1"/>
          <p:nvPr/>
        </p:nvSpPr>
        <p:spPr>
          <a:xfrm>
            <a:off x="3131840" y="4149080"/>
            <a:ext cx="432048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… così da farne individui incapaci di sopportare sacrifici,                                 incapaci di auto-disciplina  e  auto-organizzazione …</a:t>
            </a:r>
          </a:p>
        </p:txBody>
      </p:sp>
      <p:cxnSp>
        <p:nvCxnSpPr>
          <p:cNvPr id="81" name="Connettore 1 80"/>
          <p:cNvCxnSpPr/>
          <p:nvPr/>
        </p:nvCxnSpPr>
        <p:spPr>
          <a:xfrm>
            <a:off x="5148064" y="4725144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CasellaDiTesto 81"/>
          <p:cNvSpPr txBox="1"/>
          <p:nvPr/>
        </p:nvSpPr>
        <p:spPr>
          <a:xfrm>
            <a:off x="899592" y="5013176"/>
            <a:ext cx="792088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… che non sviluppano le strutture neurali che rendono possibile l’esercizio dell’attenzione attiva/forzata/sostenuta necessaria per imparare le cose (che non sempre sono gradevoli e interessanti) …</a:t>
            </a:r>
          </a:p>
        </p:txBody>
      </p:sp>
      <p:cxnSp>
        <p:nvCxnSpPr>
          <p:cNvPr id="83" name="Connettore 1 82"/>
          <p:cNvCxnSpPr/>
          <p:nvPr/>
        </p:nvCxnSpPr>
        <p:spPr>
          <a:xfrm>
            <a:off x="5148064" y="5589240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CasellaDiTesto 83"/>
          <p:cNvSpPr txBox="1"/>
          <p:nvPr/>
        </p:nvSpPr>
        <p:spPr>
          <a:xfrm>
            <a:off x="1619672" y="5805264"/>
            <a:ext cx="6552728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… e si abituano a farsi prendere solo dal facile piacere che dà ciò che cattura e avvince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203848" y="3933056"/>
            <a:ext cx="259228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pronti a farsi guidare solo da ciò che piace, da ciò che è facile ottenere (e che rende passivi)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419872" y="188640"/>
            <a:ext cx="2664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/>
              <a:t>Scuola </a:t>
            </a:r>
            <a:r>
              <a:rPr lang="it-IT" sz="1400" dirty="0"/>
              <a:t>(Della Luna e </a:t>
            </a:r>
            <a:r>
              <a:rPr lang="it-IT" sz="1400" dirty="0" err="1"/>
              <a:t>Cioni</a:t>
            </a:r>
            <a:r>
              <a:rPr lang="it-IT" sz="1400" dirty="0"/>
              <a:t>, 2007)</a:t>
            </a:r>
            <a:endParaRPr lang="it-IT" dirty="0"/>
          </a:p>
        </p:txBody>
      </p:sp>
      <p:cxnSp>
        <p:nvCxnSpPr>
          <p:cNvPr id="27" name="Connettore 1 26"/>
          <p:cNvCxnSpPr/>
          <p:nvPr/>
        </p:nvCxnSpPr>
        <p:spPr>
          <a:xfrm flipV="1">
            <a:off x="1547664" y="1484784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/>
          <p:cNvSpPr txBox="1"/>
          <p:nvPr/>
        </p:nvSpPr>
        <p:spPr>
          <a:xfrm>
            <a:off x="3203848" y="1340768"/>
            <a:ext cx="252028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ha a che fare con giovani fragili</a:t>
            </a:r>
          </a:p>
        </p:txBody>
      </p:sp>
      <p:sp>
        <p:nvSpPr>
          <p:cNvPr id="23" name="CasellaDiTesto 22"/>
          <p:cNvSpPr txBox="1"/>
          <p:nvPr/>
        </p:nvSpPr>
        <p:spPr>
          <a:xfrm>
            <a:off x="3203848" y="764704"/>
            <a:ext cx="25202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/>
              <a:t>Scuola Italiana </a:t>
            </a:r>
          </a:p>
        </p:txBody>
      </p:sp>
      <p:cxnSp>
        <p:nvCxnSpPr>
          <p:cNvPr id="24" name="Connettore 1 23"/>
          <p:cNvCxnSpPr/>
          <p:nvPr/>
        </p:nvCxnSpPr>
        <p:spPr>
          <a:xfrm>
            <a:off x="4355976" y="1700808"/>
            <a:ext cx="0" cy="93610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1 27"/>
          <p:cNvCxnSpPr/>
          <p:nvPr/>
        </p:nvCxnSpPr>
        <p:spPr>
          <a:xfrm>
            <a:off x="4355976" y="1052736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1 28"/>
          <p:cNvCxnSpPr/>
          <p:nvPr/>
        </p:nvCxnSpPr>
        <p:spPr>
          <a:xfrm>
            <a:off x="1547664" y="1484784"/>
            <a:ext cx="15841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asellaDiTesto 43"/>
          <p:cNvSpPr txBox="1"/>
          <p:nvPr/>
        </p:nvSpPr>
        <p:spPr>
          <a:xfrm>
            <a:off x="467544" y="1916832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che non sanno sopportare  sacrifici e frustrazioni</a:t>
            </a:r>
            <a:endParaRPr lang="it-IT" dirty="0"/>
          </a:p>
        </p:txBody>
      </p:sp>
      <p:cxnSp>
        <p:nvCxnSpPr>
          <p:cNvPr id="59" name="Connettore 1 58"/>
          <p:cNvCxnSpPr/>
          <p:nvPr/>
        </p:nvCxnSpPr>
        <p:spPr>
          <a:xfrm>
            <a:off x="2555776" y="3140968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1 30"/>
          <p:cNvCxnSpPr/>
          <p:nvPr/>
        </p:nvCxnSpPr>
        <p:spPr>
          <a:xfrm flipV="1">
            <a:off x="1547664" y="2348880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sellaDiTesto 31"/>
          <p:cNvSpPr txBox="1"/>
          <p:nvPr/>
        </p:nvSpPr>
        <p:spPr>
          <a:xfrm>
            <a:off x="323528" y="2780928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che non hanno sviluppato le strutture neurali che crescono attraverso lo sforzo, l’esercizio, l’attenzione sostenuta</a:t>
            </a:r>
            <a:endParaRPr lang="it-IT" dirty="0"/>
          </a:p>
        </p:txBody>
      </p:sp>
      <p:sp>
        <p:nvSpPr>
          <p:cNvPr id="34" name="CasellaDiTesto 33"/>
          <p:cNvSpPr txBox="1"/>
          <p:nvPr/>
        </p:nvSpPr>
        <p:spPr>
          <a:xfrm>
            <a:off x="3203848" y="2708920"/>
            <a:ext cx="2520280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sforna molte generazioni impreparate professionalmente, inetti e perdenti come persone</a:t>
            </a:r>
          </a:p>
        </p:txBody>
      </p:sp>
      <p:cxnSp>
        <p:nvCxnSpPr>
          <p:cNvPr id="35" name="Connettore 1 34"/>
          <p:cNvCxnSpPr/>
          <p:nvPr/>
        </p:nvCxnSpPr>
        <p:spPr>
          <a:xfrm>
            <a:off x="4355976" y="3501008"/>
            <a:ext cx="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1 40"/>
          <p:cNvCxnSpPr/>
          <p:nvPr/>
        </p:nvCxnSpPr>
        <p:spPr>
          <a:xfrm>
            <a:off x="4355976" y="2204864"/>
            <a:ext cx="2880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1 41"/>
          <p:cNvCxnSpPr/>
          <p:nvPr/>
        </p:nvCxnSpPr>
        <p:spPr>
          <a:xfrm flipV="1">
            <a:off x="7236296" y="2204864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sellaDiTesto 42"/>
          <p:cNvSpPr txBox="1"/>
          <p:nvPr/>
        </p:nvSpPr>
        <p:spPr>
          <a:xfrm>
            <a:off x="6300192" y="2636912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rinuncia a plasmare le funzioni mentali dei bambini attraverso esercizi a difficoltà crescente</a:t>
            </a:r>
          </a:p>
        </p:txBody>
      </p:sp>
      <p:cxnSp>
        <p:nvCxnSpPr>
          <p:cNvPr id="45" name="Connettore 1 44"/>
          <p:cNvCxnSpPr/>
          <p:nvPr/>
        </p:nvCxnSpPr>
        <p:spPr>
          <a:xfrm flipV="1">
            <a:off x="7236296" y="3212976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sellaDiTesto 45"/>
          <p:cNvSpPr txBox="1"/>
          <p:nvPr/>
        </p:nvSpPr>
        <p:spPr>
          <a:xfrm>
            <a:off x="6156176" y="3645024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rinuncia alla memorizzazione, al controllo della calligrafia, ecc.</a:t>
            </a:r>
          </a:p>
        </p:txBody>
      </p:sp>
      <p:cxnSp>
        <p:nvCxnSpPr>
          <p:cNvPr id="47" name="Connettore 1 46"/>
          <p:cNvCxnSpPr/>
          <p:nvPr/>
        </p:nvCxnSpPr>
        <p:spPr>
          <a:xfrm flipV="1">
            <a:off x="7236296" y="4149080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asellaDiTesto 47"/>
          <p:cNvSpPr txBox="1"/>
          <p:nvPr/>
        </p:nvSpPr>
        <p:spPr>
          <a:xfrm>
            <a:off x="6012160" y="4581128"/>
            <a:ext cx="280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conseguenza  </a:t>
            </a:r>
            <a:r>
              <a:rPr lang="it-IT" sz="1200" dirty="0">
                <a:sym typeface="Wingdings" pitchFamily="2" charset="2"/>
              </a:rPr>
              <a:t> </a:t>
            </a:r>
            <a:r>
              <a:rPr lang="it-IT" sz="1200" dirty="0"/>
              <a:t>si impedisce di allenare quelle funzioni mentali  che permettono di parlare in modo corretto e comprendere  il linguaggio simbolico e, soprattutto di ricordare a lungo </a:t>
            </a:r>
            <a:r>
              <a:rPr lang="it-IT" sz="1200"/>
              <a:t>le cose</a:t>
            </a:r>
            <a:endParaRPr lang="it-IT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3419872" y="188640"/>
            <a:ext cx="2664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/>
              <a:t>Difese </a:t>
            </a:r>
            <a:r>
              <a:rPr lang="it-IT" sz="1400" dirty="0"/>
              <a:t>(Della Luna e </a:t>
            </a:r>
            <a:r>
              <a:rPr lang="it-IT" sz="1400" dirty="0" err="1"/>
              <a:t>Cioni</a:t>
            </a:r>
            <a:r>
              <a:rPr lang="it-IT" sz="1400" dirty="0"/>
              <a:t>, 2007)</a:t>
            </a:r>
            <a:endParaRPr lang="it-IT" dirty="0"/>
          </a:p>
        </p:txBody>
      </p:sp>
      <p:sp>
        <p:nvSpPr>
          <p:cNvPr id="22" name="CasellaDiTesto 21"/>
          <p:cNvSpPr txBox="1"/>
          <p:nvPr/>
        </p:nvSpPr>
        <p:spPr>
          <a:xfrm>
            <a:off x="1403648" y="1556792"/>
            <a:ext cx="1224136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Introspezione </a:t>
            </a:r>
          </a:p>
        </p:txBody>
      </p:sp>
      <p:sp>
        <p:nvSpPr>
          <p:cNvPr id="23" name="CasellaDiTesto 22"/>
          <p:cNvSpPr txBox="1"/>
          <p:nvPr/>
        </p:nvSpPr>
        <p:spPr>
          <a:xfrm>
            <a:off x="3203848" y="764704"/>
            <a:ext cx="25202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/>
              <a:t>Capacità </a:t>
            </a:r>
            <a:r>
              <a:rPr lang="it-IT" sz="1400" b="1" dirty="0" err="1"/>
              <a:t>meta-cognitve</a:t>
            </a:r>
            <a:endParaRPr lang="it-IT" sz="1400" b="1" dirty="0"/>
          </a:p>
        </p:txBody>
      </p:sp>
      <p:cxnSp>
        <p:nvCxnSpPr>
          <p:cNvPr id="24" name="Connettore 1 23"/>
          <p:cNvCxnSpPr/>
          <p:nvPr/>
        </p:nvCxnSpPr>
        <p:spPr>
          <a:xfrm>
            <a:off x="4355976" y="1268760"/>
            <a:ext cx="0" cy="2880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1 27"/>
          <p:cNvCxnSpPr/>
          <p:nvPr/>
        </p:nvCxnSpPr>
        <p:spPr>
          <a:xfrm>
            <a:off x="4355976" y="1052736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1 34"/>
          <p:cNvCxnSpPr/>
          <p:nvPr/>
        </p:nvCxnSpPr>
        <p:spPr>
          <a:xfrm>
            <a:off x="4355976" y="2276872"/>
            <a:ext cx="0" cy="2880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1 40"/>
          <p:cNvCxnSpPr/>
          <p:nvPr/>
        </p:nvCxnSpPr>
        <p:spPr>
          <a:xfrm>
            <a:off x="2267744" y="1268760"/>
            <a:ext cx="44644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1 41"/>
          <p:cNvCxnSpPr/>
          <p:nvPr/>
        </p:nvCxnSpPr>
        <p:spPr>
          <a:xfrm flipV="1">
            <a:off x="4355976" y="3717032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sellaDiTesto 42"/>
          <p:cNvSpPr txBox="1"/>
          <p:nvPr/>
        </p:nvSpPr>
        <p:spPr>
          <a:xfrm>
            <a:off x="1331640" y="2492896"/>
            <a:ext cx="66967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Dirigere la propria attenzione-sforzo cosciente</a:t>
            </a:r>
          </a:p>
          <a:p>
            <a:pPr algn="ctr"/>
            <a:r>
              <a:rPr lang="it-IT" sz="1200" dirty="0"/>
              <a:t>Inibire le emozioni </a:t>
            </a:r>
          </a:p>
          <a:p>
            <a:pPr algn="ctr"/>
            <a:r>
              <a:rPr lang="it-IT" sz="1200" dirty="0"/>
              <a:t>Entrare ed uscire da stati d’animo</a:t>
            </a:r>
          </a:p>
          <a:p>
            <a:pPr algn="ctr"/>
            <a:r>
              <a:rPr lang="it-IT" sz="1200" dirty="0"/>
              <a:t>Entrare ed uscire dalle identificazioni</a:t>
            </a:r>
          </a:p>
          <a:p>
            <a:pPr algn="ctr"/>
            <a:r>
              <a:rPr lang="it-IT" sz="1200" dirty="0"/>
              <a:t>Liberarsi da automatismi cognitivi, emotivi, ideo-motori</a:t>
            </a:r>
          </a:p>
          <a:p>
            <a:pPr algn="ctr"/>
            <a:r>
              <a:rPr lang="it-IT" sz="1200" dirty="0"/>
              <a:t>Sottrarsi alle influenze delle reazioni emotive ed ormoniche</a:t>
            </a:r>
          </a:p>
        </p:txBody>
      </p:sp>
      <p:cxnSp>
        <p:nvCxnSpPr>
          <p:cNvPr id="45" name="Connettore 1 44"/>
          <p:cNvCxnSpPr/>
          <p:nvPr/>
        </p:nvCxnSpPr>
        <p:spPr>
          <a:xfrm>
            <a:off x="1835696" y="4149080"/>
            <a:ext cx="2520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sellaDiTesto 45"/>
          <p:cNvSpPr txBox="1"/>
          <p:nvPr/>
        </p:nvSpPr>
        <p:spPr>
          <a:xfrm>
            <a:off x="395536" y="3903439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Sono capacità da esercitare  (NEUROPLASTICITA’)</a:t>
            </a:r>
          </a:p>
        </p:txBody>
      </p:sp>
      <p:cxnSp>
        <p:nvCxnSpPr>
          <p:cNvPr id="47" name="Connettore 1 46"/>
          <p:cNvCxnSpPr/>
          <p:nvPr/>
        </p:nvCxnSpPr>
        <p:spPr>
          <a:xfrm flipV="1">
            <a:off x="4355976" y="4077072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asellaDiTesto 47"/>
          <p:cNvSpPr txBox="1"/>
          <p:nvPr/>
        </p:nvSpPr>
        <p:spPr>
          <a:xfrm>
            <a:off x="2483768" y="4509120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Loro deficit  +  </a:t>
            </a:r>
            <a:r>
              <a:rPr lang="it-IT" sz="1200" dirty="0" err="1"/>
              <a:t>deficit</a:t>
            </a:r>
            <a:r>
              <a:rPr lang="it-IT" sz="1200" dirty="0"/>
              <a:t> di funzioni cognitive di base (attenzione, concentrazione, logica, astrazione, concettualizzazione, memoria)</a:t>
            </a:r>
          </a:p>
        </p:txBody>
      </p:sp>
      <p:cxnSp>
        <p:nvCxnSpPr>
          <p:cNvPr id="30" name="Connettore 1 29"/>
          <p:cNvCxnSpPr/>
          <p:nvPr/>
        </p:nvCxnSpPr>
        <p:spPr>
          <a:xfrm>
            <a:off x="2267744" y="1268760"/>
            <a:ext cx="0" cy="2880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32"/>
          <p:cNvCxnSpPr/>
          <p:nvPr/>
        </p:nvCxnSpPr>
        <p:spPr>
          <a:xfrm>
            <a:off x="6732240" y="1268760"/>
            <a:ext cx="0" cy="2880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asellaDiTesto 35"/>
          <p:cNvSpPr txBox="1"/>
          <p:nvPr/>
        </p:nvSpPr>
        <p:spPr>
          <a:xfrm>
            <a:off x="2771800" y="1537047"/>
            <a:ext cx="2952328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Decentramento del punto di vista</a:t>
            </a:r>
          </a:p>
        </p:txBody>
      </p:sp>
      <p:sp>
        <p:nvSpPr>
          <p:cNvPr id="37" name="CasellaDiTesto 36"/>
          <p:cNvSpPr txBox="1"/>
          <p:nvPr/>
        </p:nvSpPr>
        <p:spPr>
          <a:xfrm>
            <a:off x="5796136" y="1537047"/>
            <a:ext cx="288032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Influenzare i propri processi psichici </a:t>
            </a:r>
          </a:p>
        </p:txBody>
      </p:sp>
      <p:grpSp>
        <p:nvGrpSpPr>
          <p:cNvPr id="50" name="Gruppo 49"/>
          <p:cNvGrpSpPr/>
          <p:nvPr/>
        </p:nvGrpSpPr>
        <p:grpSpPr>
          <a:xfrm flipV="1">
            <a:off x="1979712" y="1844824"/>
            <a:ext cx="5112568" cy="360040"/>
            <a:chOff x="2339752" y="2204864"/>
            <a:chExt cx="4464496" cy="288032"/>
          </a:xfrm>
        </p:grpSpPr>
        <p:cxnSp>
          <p:nvCxnSpPr>
            <p:cNvPr id="38" name="Connettore 1 37"/>
            <p:cNvCxnSpPr/>
            <p:nvPr/>
          </p:nvCxnSpPr>
          <p:spPr>
            <a:xfrm>
              <a:off x="4427984" y="2204864"/>
              <a:ext cx="0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ttore 1 38"/>
            <p:cNvCxnSpPr/>
            <p:nvPr/>
          </p:nvCxnSpPr>
          <p:spPr>
            <a:xfrm>
              <a:off x="2339752" y="2204864"/>
              <a:ext cx="446449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ttore 1 39"/>
            <p:cNvCxnSpPr/>
            <p:nvPr/>
          </p:nvCxnSpPr>
          <p:spPr>
            <a:xfrm>
              <a:off x="2339752" y="2204864"/>
              <a:ext cx="0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ttore 1 48"/>
            <p:cNvCxnSpPr/>
            <p:nvPr/>
          </p:nvCxnSpPr>
          <p:spPr>
            <a:xfrm>
              <a:off x="6804248" y="2204864"/>
              <a:ext cx="0" cy="2880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6" name="Connettore 2 55"/>
          <p:cNvCxnSpPr/>
          <p:nvPr/>
        </p:nvCxnSpPr>
        <p:spPr>
          <a:xfrm>
            <a:off x="4355976" y="4941168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asellaDiTesto 56"/>
          <p:cNvSpPr txBox="1"/>
          <p:nvPr/>
        </p:nvSpPr>
        <p:spPr>
          <a:xfrm>
            <a:off x="1547664" y="5301208"/>
            <a:ext cx="576064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Predispone al plagio, alla truffa, alla manipolazione alla dipendenza, alle affiliazioni morbose, all’incapacità di muoversi nel mondo senza una guida</a:t>
            </a:r>
          </a:p>
        </p:txBody>
      </p:sp>
      <p:cxnSp>
        <p:nvCxnSpPr>
          <p:cNvPr id="58" name="Connettore 1 57"/>
          <p:cNvCxnSpPr/>
          <p:nvPr/>
        </p:nvCxnSpPr>
        <p:spPr>
          <a:xfrm>
            <a:off x="4283968" y="5805264"/>
            <a:ext cx="0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asellaDiTesto 59"/>
          <p:cNvSpPr txBox="1"/>
          <p:nvPr/>
        </p:nvSpPr>
        <p:spPr>
          <a:xfrm>
            <a:off x="1691680" y="5949280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Condizione di non vigilanza / stato sub-ipnotico di trance leggera</a:t>
            </a:r>
          </a:p>
          <a:p>
            <a:pPr algn="ctr"/>
            <a:r>
              <a:rPr lang="it-IT" sz="1200" dirty="0" err="1"/>
              <a:t>Decognizione</a:t>
            </a:r>
            <a:r>
              <a:rPr lang="it-IT" sz="1200" dirty="0"/>
              <a:t> e accresciuta suggestionabilità </a:t>
            </a:r>
          </a:p>
        </p:txBody>
      </p:sp>
      <p:sp>
        <p:nvSpPr>
          <p:cNvPr id="62" name="CasellaDiTesto 61"/>
          <p:cNvSpPr txBox="1"/>
          <p:nvPr/>
        </p:nvSpPr>
        <p:spPr>
          <a:xfrm>
            <a:off x="6732240" y="3790781"/>
            <a:ext cx="2339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MB: “ disciplina mentale costante fa sì che i circuiti virtuosi prendano il posto di quelli viziosi”</a:t>
            </a:r>
          </a:p>
        </p:txBody>
      </p:sp>
      <p:cxnSp>
        <p:nvCxnSpPr>
          <p:cNvPr id="63" name="Connettore 1 62"/>
          <p:cNvCxnSpPr/>
          <p:nvPr/>
        </p:nvCxnSpPr>
        <p:spPr>
          <a:xfrm>
            <a:off x="4139952" y="4149080"/>
            <a:ext cx="2520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2411760" y="24879"/>
            <a:ext cx="4104456" cy="307777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it-IT" sz="1400" b="1" dirty="0"/>
              <a:t> DNA – Cervello – Memoria </a:t>
            </a:r>
            <a:r>
              <a:rPr lang="it-IT" sz="1400" dirty="0"/>
              <a:t>(Della Luna e </a:t>
            </a:r>
            <a:r>
              <a:rPr lang="it-IT" sz="1400" dirty="0" err="1"/>
              <a:t>Cioni</a:t>
            </a:r>
            <a:r>
              <a:rPr lang="it-IT" sz="1400" dirty="0"/>
              <a:t>, 2007)</a:t>
            </a:r>
            <a:endParaRPr lang="it-IT" dirty="0"/>
          </a:p>
        </p:txBody>
      </p:sp>
      <p:cxnSp>
        <p:nvCxnSpPr>
          <p:cNvPr id="27" name="Connettore 1 26"/>
          <p:cNvCxnSpPr/>
          <p:nvPr/>
        </p:nvCxnSpPr>
        <p:spPr>
          <a:xfrm flipV="1">
            <a:off x="1259632" y="1628800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/>
          <p:cNvSpPr txBox="1"/>
          <p:nvPr/>
        </p:nvSpPr>
        <p:spPr>
          <a:xfrm>
            <a:off x="323528" y="1340768"/>
            <a:ext cx="1872208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possono essere alterati</a:t>
            </a:r>
          </a:p>
        </p:txBody>
      </p:sp>
      <p:sp>
        <p:nvSpPr>
          <p:cNvPr id="23" name="CasellaDiTesto 22"/>
          <p:cNvSpPr txBox="1"/>
          <p:nvPr/>
        </p:nvSpPr>
        <p:spPr>
          <a:xfrm>
            <a:off x="107504" y="620688"/>
            <a:ext cx="252028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/>
              <a:t>Modelli di DNA trasmessi attraverso i  geni</a:t>
            </a:r>
          </a:p>
        </p:txBody>
      </p:sp>
      <p:cxnSp>
        <p:nvCxnSpPr>
          <p:cNvPr id="28" name="Connettore 1 27"/>
          <p:cNvCxnSpPr/>
          <p:nvPr/>
        </p:nvCxnSpPr>
        <p:spPr>
          <a:xfrm>
            <a:off x="1259632" y="1124744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asellaDiTesto 43"/>
          <p:cNvSpPr txBox="1"/>
          <p:nvPr/>
        </p:nvSpPr>
        <p:spPr>
          <a:xfrm>
            <a:off x="251520" y="1988840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ci sono stimoli che possono modificare le proteine che regolano il funzionamento del DNA</a:t>
            </a:r>
            <a:endParaRPr lang="it-IT" dirty="0"/>
          </a:p>
        </p:txBody>
      </p:sp>
      <p:cxnSp>
        <p:nvCxnSpPr>
          <p:cNvPr id="31" name="Connettore 1 30"/>
          <p:cNvCxnSpPr/>
          <p:nvPr/>
        </p:nvCxnSpPr>
        <p:spPr>
          <a:xfrm flipV="1">
            <a:off x="4283968" y="1772816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sellaDiTesto 25"/>
          <p:cNvSpPr txBox="1"/>
          <p:nvPr/>
        </p:nvSpPr>
        <p:spPr>
          <a:xfrm>
            <a:off x="2627784" y="1196752"/>
            <a:ext cx="345638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non è nutrito solo da esperienze dirette ma anche da messaggi simbolici (come le parole)</a:t>
            </a:r>
          </a:p>
        </p:txBody>
      </p:sp>
      <p:sp>
        <p:nvSpPr>
          <p:cNvPr id="30" name="CasellaDiTesto 29"/>
          <p:cNvSpPr txBox="1"/>
          <p:nvPr/>
        </p:nvSpPr>
        <p:spPr>
          <a:xfrm>
            <a:off x="3275856" y="620688"/>
            <a:ext cx="20882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/>
              <a:t>Cervello </a:t>
            </a:r>
          </a:p>
        </p:txBody>
      </p:sp>
      <p:cxnSp>
        <p:nvCxnSpPr>
          <p:cNvPr id="33" name="Connettore 1 32"/>
          <p:cNvCxnSpPr/>
          <p:nvPr/>
        </p:nvCxnSpPr>
        <p:spPr>
          <a:xfrm>
            <a:off x="4283968" y="908720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asellaDiTesto 35"/>
          <p:cNvSpPr txBox="1"/>
          <p:nvPr/>
        </p:nvSpPr>
        <p:spPr>
          <a:xfrm>
            <a:off x="3275856" y="1988840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impianti psichici  che possono influenzare il corpo</a:t>
            </a:r>
            <a:endParaRPr lang="it-IT" dirty="0"/>
          </a:p>
        </p:txBody>
      </p:sp>
      <p:sp>
        <p:nvSpPr>
          <p:cNvPr id="37" name="CasellaDiTesto 36"/>
          <p:cNvSpPr txBox="1"/>
          <p:nvPr/>
        </p:nvSpPr>
        <p:spPr>
          <a:xfrm>
            <a:off x="6516216" y="620688"/>
            <a:ext cx="20882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/>
              <a:t>Credenze e Memoria</a:t>
            </a:r>
          </a:p>
        </p:txBody>
      </p:sp>
      <p:cxnSp>
        <p:nvCxnSpPr>
          <p:cNvPr id="38" name="Connettore 1 37"/>
          <p:cNvCxnSpPr/>
          <p:nvPr/>
        </p:nvCxnSpPr>
        <p:spPr>
          <a:xfrm>
            <a:off x="7452320" y="908720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asellaDiTesto 38"/>
          <p:cNvSpPr txBox="1"/>
          <p:nvPr/>
        </p:nvSpPr>
        <p:spPr>
          <a:xfrm>
            <a:off x="6372200" y="1196752"/>
            <a:ext cx="252028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/>
              <a:t>Sono fatti della stessa sostanza, cioè connessioni </a:t>
            </a:r>
            <a:r>
              <a:rPr lang="it-IT" sz="1400" dirty="0" err="1"/>
              <a:t>sinaptiche</a:t>
            </a:r>
            <a:endParaRPr lang="it-IT" sz="1400" dirty="0"/>
          </a:p>
        </p:txBody>
      </p:sp>
      <p:cxnSp>
        <p:nvCxnSpPr>
          <p:cNvPr id="50" name="Connettore 1 49"/>
          <p:cNvCxnSpPr/>
          <p:nvPr/>
        </p:nvCxnSpPr>
        <p:spPr>
          <a:xfrm flipV="1">
            <a:off x="7452320" y="1772816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CasellaDiTesto 50"/>
          <p:cNvSpPr txBox="1"/>
          <p:nvPr/>
        </p:nvSpPr>
        <p:spPr>
          <a:xfrm>
            <a:off x="6516216" y="1988840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Le credenze tendono a comportarsi come ricordi</a:t>
            </a:r>
            <a:endParaRPr lang="it-IT" dirty="0"/>
          </a:p>
        </p:txBody>
      </p:sp>
      <p:sp>
        <p:nvSpPr>
          <p:cNvPr id="52" name="CasellaDiTesto 51"/>
          <p:cNvSpPr txBox="1"/>
          <p:nvPr/>
        </p:nvSpPr>
        <p:spPr>
          <a:xfrm>
            <a:off x="2483768" y="3284984"/>
            <a:ext cx="3888432" cy="307777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it-IT" sz="1400" b="1" dirty="0"/>
              <a:t>Intenzioni e Sostanze Chimiche </a:t>
            </a:r>
            <a:r>
              <a:rPr lang="it-IT" sz="1400" dirty="0"/>
              <a:t>(n.d.r.)</a:t>
            </a:r>
            <a:endParaRPr lang="it-IT" dirty="0"/>
          </a:p>
        </p:txBody>
      </p:sp>
      <p:cxnSp>
        <p:nvCxnSpPr>
          <p:cNvPr id="53" name="Connettore 1 52"/>
          <p:cNvCxnSpPr/>
          <p:nvPr/>
        </p:nvCxnSpPr>
        <p:spPr>
          <a:xfrm flipH="1">
            <a:off x="0" y="3140968"/>
            <a:ext cx="9144000" cy="0"/>
          </a:xfrm>
          <a:prstGeom prst="line">
            <a:avLst/>
          </a:prstGeom>
          <a:ln w="508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asellaDiTesto 55"/>
          <p:cNvSpPr txBox="1"/>
          <p:nvPr/>
        </p:nvSpPr>
        <p:spPr>
          <a:xfrm>
            <a:off x="251520" y="3789040"/>
            <a:ext cx="2160240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/>
              <a:t>Cambiare la nostra biologia in base a ciò che pensiamo e sentiamo</a:t>
            </a:r>
          </a:p>
        </p:txBody>
      </p:sp>
      <p:sp>
        <p:nvSpPr>
          <p:cNvPr id="57" name="CasellaDiTesto 56"/>
          <p:cNvSpPr txBox="1"/>
          <p:nvPr/>
        </p:nvSpPr>
        <p:spPr>
          <a:xfrm>
            <a:off x="3059832" y="3789040"/>
            <a:ext cx="2448272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/>
              <a:t>Le cellule non smettono mai di ascoltare i pensieri e ne sono </a:t>
            </a:r>
            <a:r>
              <a:rPr lang="it-IT" sz="1400" b="1"/>
              <a:t>continuamente modificate</a:t>
            </a:r>
            <a:endParaRPr lang="it-IT" sz="1400" b="1" dirty="0"/>
          </a:p>
        </p:txBody>
      </p:sp>
      <p:sp>
        <p:nvSpPr>
          <p:cNvPr id="58" name="CasellaDiTesto 57"/>
          <p:cNvSpPr txBox="1"/>
          <p:nvPr/>
        </p:nvSpPr>
        <p:spPr>
          <a:xfrm>
            <a:off x="6156176" y="3861048"/>
            <a:ext cx="291581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/>
              <a:t>Ovunque vada un pensiero c’è una sostanza chimica che lo accompagna</a:t>
            </a:r>
          </a:p>
        </p:txBody>
      </p:sp>
      <p:cxnSp>
        <p:nvCxnSpPr>
          <p:cNvPr id="60" name="Connettore 1 59"/>
          <p:cNvCxnSpPr/>
          <p:nvPr/>
        </p:nvCxnSpPr>
        <p:spPr>
          <a:xfrm>
            <a:off x="1331640" y="4581128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1 60"/>
          <p:cNvCxnSpPr/>
          <p:nvPr/>
        </p:nvCxnSpPr>
        <p:spPr>
          <a:xfrm>
            <a:off x="4355976" y="4581128"/>
            <a:ext cx="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ttore 1 61"/>
          <p:cNvCxnSpPr/>
          <p:nvPr/>
        </p:nvCxnSpPr>
        <p:spPr>
          <a:xfrm>
            <a:off x="7524328" y="4581128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1 62"/>
          <p:cNvCxnSpPr/>
          <p:nvPr/>
        </p:nvCxnSpPr>
        <p:spPr>
          <a:xfrm>
            <a:off x="1331640" y="4797152"/>
            <a:ext cx="619268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CasellaDiTesto 65"/>
          <p:cNvSpPr txBox="1"/>
          <p:nvPr/>
        </p:nvSpPr>
        <p:spPr>
          <a:xfrm>
            <a:off x="2123728" y="5013176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Inserendo nel corpo un’intenzione si afferma il controllo sui centri cerebrali che determinano la quantità di energia da esprimere nell’attività</a:t>
            </a:r>
            <a:endParaRPr lang="it-IT" dirty="0"/>
          </a:p>
        </p:txBody>
      </p:sp>
      <p:cxnSp>
        <p:nvCxnSpPr>
          <p:cNvPr id="67" name="Connettore 1 66"/>
          <p:cNvCxnSpPr/>
          <p:nvPr/>
        </p:nvCxnSpPr>
        <p:spPr>
          <a:xfrm>
            <a:off x="4355976" y="5445224"/>
            <a:ext cx="0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CasellaDiTesto 68"/>
          <p:cNvSpPr txBox="1"/>
          <p:nvPr/>
        </p:nvSpPr>
        <p:spPr>
          <a:xfrm>
            <a:off x="2411760" y="5589240"/>
            <a:ext cx="38884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Una forte convinzione crea una connessione mente-corpo</a:t>
            </a:r>
            <a:endParaRPr lang="it-IT" dirty="0"/>
          </a:p>
        </p:txBody>
      </p:sp>
      <p:cxnSp>
        <p:nvCxnSpPr>
          <p:cNvPr id="70" name="Connettore 1 69"/>
          <p:cNvCxnSpPr/>
          <p:nvPr/>
        </p:nvCxnSpPr>
        <p:spPr>
          <a:xfrm flipH="1">
            <a:off x="2123728" y="5949280"/>
            <a:ext cx="22322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ttore 1 71"/>
          <p:cNvCxnSpPr/>
          <p:nvPr/>
        </p:nvCxnSpPr>
        <p:spPr>
          <a:xfrm>
            <a:off x="4355976" y="5805264"/>
            <a:ext cx="0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ttore 1 73"/>
          <p:cNvCxnSpPr/>
          <p:nvPr/>
        </p:nvCxnSpPr>
        <p:spPr>
          <a:xfrm flipH="1">
            <a:off x="4355976" y="5949280"/>
            <a:ext cx="22322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asellaDiTesto 74"/>
          <p:cNvSpPr txBox="1"/>
          <p:nvPr/>
        </p:nvSpPr>
        <p:spPr>
          <a:xfrm>
            <a:off x="395536" y="5662989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Se mi aspetto di vedere diminuite le mie forze, queste diminuiranno</a:t>
            </a:r>
            <a:endParaRPr lang="it-IT" dirty="0"/>
          </a:p>
        </p:txBody>
      </p:sp>
      <p:sp>
        <p:nvSpPr>
          <p:cNvPr id="76" name="CasellaDiTesto 75"/>
          <p:cNvSpPr txBox="1"/>
          <p:nvPr/>
        </p:nvSpPr>
        <p:spPr>
          <a:xfrm>
            <a:off x="6732240" y="5589240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Se mi aspetto di vedere aumentate le mie forze, queste aumenteranno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804</Words>
  <Application>Microsoft Office PowerPoint</Application>
  <PresentationFormat>Presentazione su schermo (4:3)</PresentationFormat>
  <Paragraphs>89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Massimo</dc:creator>
  <cp:lastModifiedBy>Massimo Bellagente</cp:lastModifiedBy>
  <cp:revision>57</cp:revision>
  <dcterms:created xsi:type="dcterms:W3CDTF">2014-06-28T21:04:04Z</dcterms:created>
  <dcterms:modified xsi:type="dcterms:W3CDTF">2026-04-15T06:34:59Z</dcterms:modified>
</cp:coreProperties>
</file>